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16" r:id="rId2"/>
    <p:sldId id="422" r:id="rId3"/>
    <p:sldId id="425" r:id="rId4"/>
    <p:sldId id="424" r:id="rId5"/>
    <p:sldId id="421" r:id="rId6"/>
    <p:sldId id="423" r:id="rId7"/>
    <p:sldId id="420" r:id="rId8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3300"/>
    <a:srgbClr val="000066"/>
    <a:srgbClr val="0099CC"/>
    <a:srgbClr val="808080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94610" autoAdjust="0"/>
  </p:normalViewPr>
  <p:slideViewPr>
    <p:cSldViewPr snapToGrid="0">
      <p:cViewPr varScale="1">
        <p:scale>
          <a:sx n="68" d="100"/>
          <a:sy n="68" d="100"/>
        </p:scale>
        <p:origin x="282" y="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28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fld id="{2CC6B56A-F844-49FE-A83D-27D02E8D0DF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050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noProof="0" smtClean="0"/>
              <a:t>Click to edit Master text styles</a:t>
            </a:r>
          </a:p>
          <a:p>
            <a:pPr lvl="1"/>
            <a:r>
              <a:rPr lang="en-GB" altLang="nl-NL" noProof="0" smtClean="0"/>
              <a:t>Second level</a:t>
            </a:r>
          </a:p>
          <a:p>
            <a:pPr lvl="2"/>
            <a:r>
              <a:rPr lang="en-GB" altLang="nl-NL" noProof="0" smtClean="0"/>
              <a:t>Third level</a:t>
            </a:r>
          </a:p>
          <a:p>
            <a:pPr lvl="3"/>
            <a:r>
              <a:rPr lang="en-GB" altLang="nl-NL" noProof="0" smtClean="0"/>
              <a:t>Fourth level</a:t>
            </a:r>
          </a:p>
          <a:p>
            <a:pPr lvl="4"/>
            <a:r>
              <a:rPr lang="en-GB" altLang="nl-NL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pPr>
              <a:defRPr/>
            </a:pPr>
            <a:fld id="{9DA0FFD9-7043-4520-89E7-BA7CC6BD4D50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1759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09600" y="5800725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rIns="0"/>
          <a:lstStyle/>
          <a:p>
            <a:pPr eaLnBrk="0" hangingPunct="0">
              <a:defRPr/>
            </a:pPr>
            <a:endParaRPr lang="nl-NL" altLang="nl-NL" sz="1000">
              <a:solidFill>
                <a:schemeClr val="bg2"/>
              </a:solidFill>
            </a:endParaRP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762000" y="6353175"/>
            <a:ext cx="46863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rIns="0"/>
          <a:lstStyle/>
          <a:p>
            <a:pPr eaLnBrk="0" hangingPunct="0">
              <a:defRPr/>
            </a:pPr>
            <a:r>
              <a:rPr lang="en-GB" altLang="nl-NL" sz="1000" b="1">
                <a:solidFill>
                  <a:schemeClr val="tx1"/>
                </a:solidFill>
              </a:rPr>
              <a:t>Vermelding onderdeel organisatie</a:t>
            </a:r>
          </a:p>
        </p:txBody>
      </p:sp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4"/>
          <p:cNvPicPr>
            <a:picLocks noChangeAspect="1" noChangeArrowheads="1"/>
          </p:cNvPicPr>
          <p:nvPr/>
        </p:nvPicPr>
        <p:blipFill>
          <a:blip r:embed="rId2"/>
          <a:srcRect t="-2585"/>
          <a:stretch>
            <a:fillRect/>
          </a:stretch>
        </p:blipFill>
        <p:spPr bwMode="auto">
          <a:xfrm>
            <a:off x="6597650" y="5867400"/>
            <a:ext cx="20653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nl-NL" altLang="nl-NL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nl-NL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nl-NL" noProof="0" smtClean="0"/>
              <a:t>Click to edit Master subtitle style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49000C-A655-4E8F-80B1-BFD992DF63F7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10" name="Rectangle 6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D50A-B7B6-4BB3-AFCB-66113896BA5F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88DD-0DEF-4E60-B87A-FBF27C2DCECC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485DE-1CE2-49A2-86FC-1293D4612C8E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CF99-04A8-4512-B590-18384B13B634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9A9E7-5ABA-4E9C-90E9-650745706703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7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5149-2082-4C3B-AA7C-86024B8B165D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B001-A3E1-483B-98F1-6B834E05F3AE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FE3A2-17E7-44A4-BF41-D817B6E72906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81182-85C3-4067-989F-4E87F9972883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DB52-5C95-40A1-9716-396CF6716B8A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BD80-731D-43ED-8347-457B4DAC57B8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7DDB-EDCC-4BC2-9BD2-0253FC78E215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5B4D-2597-4624-9444-51D11ADBA00D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52500-96EE-4E33-8B28-D90C902C57C7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BF200-FB40-4624-9687-9D1E0B2F631B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1D8F0-A5FC-49EE-83D4-A86A7FD5B597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951A0-7B1E-4A72-8673-DF758671C8EF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ADA5-AF9C-42B8-87A6-9EEA14F948FD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66C8-A034-4136-A626-4FC497C5F403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3C41-C4F5-4397-B77A-B04BE30AD93C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6532-0EB7-4B53-BEAF-123083CA13CF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A842-7AB7-4243-8904-F2720BF0BE31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A338-140B-4289-B085-86BC50A41DC0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5"/>
          <p:cNvPicPr>
            <a:picLocks noChangeAspect="1" noChangeArrowheads="1"/>
          </p:cNvPicPr>
          <p:nvPr/>
        </p:nvPicPr>
        <p:blipFill>
          <a:blip r:embed="rId14"/>
          <a:srcRect t="1677" b="23398"/>
          <a:stretch>
            <a:fillRect/>
          </a:stretch>
        </p:blipFill>
        <p:spPr bwMode="auto">
          <a:xfrm>
            <a:off x="6705600" y="6178550"/>
            <a:ext cx="19367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nl-NL" altLang="nl-NL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title style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text styles</a:t>
            </a:r>
          </a:p>
          <a:p>
            <a:pPr lvl="1"/>
            <a:r>
              <a:rPr lang="en-GB" altLang="nl-NL" smtClean="0"/>
              <a:t>Second level</a:t>
            </a:r>
          </a:p>
          <a:p>
            <a:pPr lvl="2"/>
            <a:r>
              <a:rPr lang="en-GB" altLang="nl-NL" smtClean="0"/>
              <a:t>Third level</a:t>
            </a:r>
          </a:p>
          <a:p>
            <a:pPr lvl="3"/>
            <a:r>
              <a:rPr lang="en-GB" altLang="nl-NL" smtClean="0"/>
              <a:t>Fourth level</a:t>
            </a:r>
          </a:p>
          <a:p>
            <a:pPr lvl="4"/>
            <a:r>
              <a:rPr lang="en-GB" altLang="nl-NL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08080"/>
                </a:solidFill>
                <a:effectLst/>
              </a:defRPr>
            </a:lvl1pPr>
          </a:lstStyle>
          <a:p>
            <a:pPr>
              <a:defRPr/>
            </a:pPr>
            <a:fld id="{C000C0D0-9D84-47CA-9EB7-87DE2AC44B81}" type="datetime4">
              <a:rPr lang="en-GB" altLang="nl-NL"/>
              <a:pPr>
                <a:defRPr/>
              </a:pPr>
              <a:t>14 October 2019</a:t>
            </a:fld>
            <a:endParaRPr lang="en-GB" altLang="nl-NL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808080"/>
                </a:solidFill>
                <a:effectLst/>
              </a:defRPr>
            </a:lvl1pPr>
          </a:lstStyle>
          <a:p>
            <a:pPr>
              <a:defRPr/>
            </a:pPr>
            <a:fld id="{8D8D5986-23FF-4718-B5D2-7DD86D1B755B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delft.n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delft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EDD0C-A74D-4548-9594-F867768606DC}" type="datetime4">
              <a:rPr lang="en-GB" altLang="nl-NL" smtClean="0"/>
              <a:pPr/>
              <a:t>14 October 2019</a:t>
            </a:fld>
            <a:endParaRPr lang="en-GB" altLang="nl-NL" smtClean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DECBF-2C24-45E4-BF85-D3164FE29520}" type="slidenum">
              <a:rPr lang="en-GB" altLang="nl-NL" smtClean="0"/>
              <a:pPr/>
              <a:t>1</a:t>
            </a:fld>
            <a:endParaRPr lang="en-GB" altLang="nl-NL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006" y="580231"/>
            <a:ext cx="8737600" cy="49847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					MSc track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				Structural Engineering</a:t>
            </a: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000" b="1" dirty="0" smtClean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endParaRPr lang="en-US" altLang="nl-NL" sz="2000" b="1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Lambert Houben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4229100"/>
            <a:ext cx="240823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2109788"/>
            <a:ext cx="24209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038600"/>
            <a:ext cx="22367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103438"/>
            <a:ext cx="29146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112963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78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EDD0C-A74D-4548-9594-F867768606DC}" type="datetime4">
              <a:rPr lang="en-GB" altLang="nl-NL" smtClean="0"/>
              <a:pPr/>
              <a:t>14 October 2019</a:t>
            </a:fld>
            <a:endParaRPr lang="en-GB" altLang="nl-NL" smtClean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DECBF-2C24-45E4-BF85-D3164FE29520}" type="slidenum">
              <a:rPr lang="en-GB" altLang="nl-NL" smtClean="0"/>
              <a:pPr/>
              <a:t>2</a:t>
            </a:fld>
            <a:endParaRPr lang="en-GB" altLang="nl-NL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0513"/>
            <a:ext cx="8371114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dirty="0" smtClean="0"/>
              <a:t>MSc thesis topics </a:t>
            </a:r>
            <a:endParaRPr lang="en-GB" altLang="nl-NL" dirty="0" smtClean="0">
              <a:solidFill>
                <a:srgbClr val="FF3300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45613"/>
            <a:ext cx="8552962" cy="45783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Structural Engineering thesis topics: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Most MSc theses </a:t>
            </a:r>
            <a:r>
              <a:rPr lang="en-US" altLang="nl-NL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(&gt; </a:t>
            </a:r>
            <a:r>
              <a:rPr lang="en-US" altLang="nl-NL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70%)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done in cooperation with external party (institute, consultancy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firm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,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contractor, manufacturer)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How to find thesis topic: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. Every Group has topics on the shelf (see later)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. External party can suggest topic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. Student can suggest topic (based on e.g. courses, internship,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actual subjects) 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In last 2 cases prior TU approval required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eaLnBrk="1" hangingPunct="1">
              <a:buFontTx/>
              <a:buChar char="-"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EDD0C-A74D-4548-9594-F867768606DC}" type="datetime4">
              <a:rPr lang="en-GB" altLang="nl-NL" smtClean="0"/>
              <a:pPr/>
              <a:t>14 October 2019</a:t>
            </a:fld>
            <a:endParaRPr lang="en-GB" altLang="nl-NL" smtClean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DECBF-2C24-45E4-BF85-D3164FE29520}" type="slidenum">
              <a:rPr lang="en-GB" altLang="nl-NL" smtClean="0"/>
              <a:pPr/>
              <a:t>3</a:t>
            </a:fld>
            <a:endParaRPr lang="en-GB" altLang="nl-NL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71114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dirty="0" smtClean="0"/>
              <a:t>MSc thesis topics </a:t>
            </a:r>
            <a:endParaRPr lang="en-GB" altLang="nl-NL" dirty="0" smtClean="0">
              <a:solidFill>
                <a:srgbClr val="FF3300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32104"/>
            <a:ext cx="8763000" cy="45783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Where to find TU Structural Engineering thesis topics: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Structural Mechanics: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</a:t>
            </a:r>
            <a:r>
              <a:rPr lang="en-US" altLang="nl-NL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Brightspace</a:t>
            </a: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pages ‘Dynamics of Solids and Structures’ and ‘Section Offshore</a:t>
            </a:r>
          </a:p>
          <a:p>
            <a:pPr marL="0" indent="0" eaLnBrk="1" hangingPunct="1">
              <a:buNone/>
              <a:defRPr/>
            </a:pPr>
            <a:r>
              <a:rPr lang="en-US" altLang="nl-NL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Engineering’; contact persons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Materials and Environment: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</a:t>
            </a: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Contact persons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Concrete Structures: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</a:t>
            </a: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Website TU Delft, Concrete Structures, Education, Master, MSc thesis,</a:t>
            </a:r>
          </a:p>
          <a:p>
            <a:pPr marL="0" indent="0" eaLnBrk="1" hangingPunct="1">
              <a:buNone/>
              <a:defRPr/>
            </a:pPr>
            <a:r>
              <a:rPr lang="en-US" altLang="nl-NL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Available MSc thesis </a:t>
            </a: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topics; contact persons</a:t>
            </a:r>
            <a:endParaRPr lang="en-US" altLang="nl-NL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Steel, Timber and Composite structures: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</a:t>
            </a: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Contact persons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Road and Railway Engineering: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</a:t>
            </a: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Contact persons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Hydraulic Structures: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</a:t>
            </a:r>
            <a:r>
              <a:rPr lang="en-US" altLang="nl-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Contact person </a:t>
            </a:r>
          </a:p>
        </p:txBody>
      </p:sp>
    </p:spTree>
    <p:extLst>
      <p:ext uri="{BB962C8B-B14F-4D97-AF65-F5344CB8AC3E}">
        <p14:creationId xmlns:p14="http://schemas.microsoft.com/office/powerpoint/2010/main" val="32298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EDD0C-A74D-4548-9594-F867768606DC}" type="datetime4">
              <a:rPr lang="en-GB" altLang="nl-NL" smtClean="0"/>
              <a:pPr/>
              <a:t>14 October 2019</a:t>
            </a:fld>
            <a:endParaRPr lang="en-GB" altLang="nl-NL" smtClean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DECBF-2C24-45E4-BF85-D3164FE29520}" type="slidenum">
              <a:rPr lang="en-GB" altLang="nl-NL" smtClean="0"/>
              <a:pPr/>
              <a:t>4</a:t>
            </a:fld>
            <a:endParaRPr lang="en-GB" altLang="nl-NL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71114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dirty="0" smtClean="0"/>
              <a:t>MSc thesis contact persons </a:t>
            </a:r>
            <a:endParaRPr lang="en-GB" altLang="nl-NL" dirty="0" smtClean="0">
              <a:solidFill>
                <a:srgbClr val="FF3300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40898"/>
            <a:ext cx="8763000" cy="45783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Contact persons: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Structural Mechanics: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Pierre </a:t>
            </a:r>
            <a:r>
              <a:rPr lang="en-US" altLang="nl-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Hoogenboom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, Max Hendriks, Karel van Dalen, </a:t>
            </a:r>
            <a:r>
              <a:rPr lang="en-US" altLang="nl-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Apostolos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</a:t>
            </a:r>
            <a:r>
              <a:rPr lang="en-US" altLang="nl-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Tsouvalas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Materials and Environment: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Guang Ye, Oguzhan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Copuroglu, </a:t>
            </a:r>
            <a:r>
              <a:rPr lang="en-US" altLang="nl-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Branco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Savija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Concrete Structures: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Mladena </a:t>
            </a:r>
            <a:r>
              <a:rPr lang="en-US" altLang="nl-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Lukovic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,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Yuguang Yang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Steel, Timber and Composite structures: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Roland Abspoel, Marko </a:t>
            </a:r>
            <a:r>
              <a:rPr lang="en-US" altLang="nl-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Pavlovic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, Geert Ravenshorst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Road and Railway Engineering: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</a:t>
            </a:r>
            <a:r>
              <a:rPr lang="en-US" altLang="nl-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Xueyan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Liu, Lambert Houben, </a:t>
            </a:r>
            <a:r>
              <a:rPr lang="en-US" altLang="nl-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Valeri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Markine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Hydraulic Structures: 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Kristina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Reinders</a:t>
            </a:r>
          </a:p>
        </p:txBody>
      </p:sp>
    </p:spTree>
    <p:extLst>
      <p:ext uri="{BB962C8B-B14F-4D97-AF65-F5344CB8AC3E}">
        <p14:creationId xmlns:p14="http://schemas.microsoft.com/office/powerpoint/2010/main" val="5066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EDD0C-A74D-4548-9594-F867768606DC}" type="datetime4">
              <a:rPr lang="en-GB" altLang="nl-NL" smtClean="0"/>
              <a:pPr/>
              <a:t>14 October 2019</a:t>
            </a:fld>
            <a:endParaRPr lang="en-GB" altLang="nl-NL" smtClean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DECBF-2C24-45E4-BF85-D3164FE29520}" type="slidenum">
              <a:rPr lang="en-GB" altLang="nl-NL" smtClean="0"/>
              <a:pPr/>
              <a:t>5</a:t>
            </a:fld>
            <a:endParaRPr lang="en-GB" altLang="nl-NL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0513"/>
            <a:ext cx="8115300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dirty="0" smtClean="0"/>
              <a:t>MSc thesis committee</a:t>
            </a:r>
            <a:endParaRPr lang="en-GB" altLang="nl-NL" dirty="0" smtClean="0">
              <a:solidFill>
                <a:srgbClr val="FF3300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45613"/>
            <a:ext cx="8552962" cy="45783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Thesis Committee: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» 3 TU staff members, divided over » 2 groups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If applicable: » 1 external member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TU Chairman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Assistant / Associate / Full professors, lecturers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PhD students under certain conditions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Since September 1, 2018 full professor not required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But still in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many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cases: full professor is chairman</a:t>
            </a:r>
          </a:p>
          <a:p>
            <a:pPr marL="0" indent="0" eaLnBrk="1" hangingPunct="1">
              <a:buNone/>
              <a:defRPr/>
            </a:pPr>
            <a:endParaRPr lang="en-US" altLang="nl-NL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Rules and Guidelines Board of Examiners, 2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019-2020,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Master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of Science Civil Engineering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and Applied Earth Sciences, Article 23</a:t>
            </a:r>
          </a:p>
          <a:p>
            <a:pPr marL="0" indent="0" eaLnBrk="1" hangingPunct="1">
              <a:buNone/>
              <a:defRPr/>
            </a:pPr>
            <a:endParaRPr lang="en-US" altLang="nl-NL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  <a:hlinkClick r:id="rId2"/>
              </a:rPr>
              <a:t>www.tudelft.nl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/ student portal / CEG /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Regulations archive MSc / Educational Rules and Regulations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EDD0C-A74D-4548-9594-F867768606DC}" type="datetime4">
              <a:rPr lang="en-GB" altLang="nl-NL" smtClean="0"/>
              <a:pPr/>
              <a:t>14 October 2019</a:t>
            </a:fld>
            <a:endParaRPr lang="en-GB" altLang="nl-NL" smtClean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DECBF-2C24-45E4-BF85-D3164FE29520}" type="slidenum">
              <a:rPr lang="en-GB" altLang="nl-NL" smtClean="0"/>
              <a:pPr/>
              <a:t>6</a:t>
            </a:fld>
            <a:endParaRPr lang="en-GB" altLang="nl-NL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0513"/>
            <a:ext cx="8371114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dirty="0" smtClean="0"/>
              <a:t>MSc thesis procedure</a:t>
            </a:r>
            <a:endParaRPr lang="en-GB" altLang="nl-NL" dirty="0" smtClean="0">
              <a:solidFill>
                <a:srgbClr val="FF3300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45613"/>
            <a:ext cx="8763000" cy="45783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Procedure thesis: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2-4 weeks after start: </a:t>
            </a: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kick-off meeting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with complete thesis committee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Every 6-8 weeks </a:t>
            </a: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progress meeting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with complete thesis committee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In between especially contact with (TU or external) daily supervisor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Green light meeting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. Final draft thesis report accepted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. Date for presentation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fixed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-   Final report check for </a:t>
            </a: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plagiarism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and then upload to </a:t>
            </a: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Repository</a:t>
            </a:r>
            <a:endParaRPr lang="en-US" altLang="nl-NL" sz="2000" b="1" dirty="0" smtClean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Presentation thesis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and (normal or Cum Laude) </a:t>
            </a: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diploma </a:t>
            </a: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awarding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(all other study subjects completed at latest 5 days before)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eaLnBrk="1" hangingPunct="1">
              <a:buFontTx/>
              <a:buChar char="-"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EDD0C-A74D-4548-9594-F867768606DC}" type="datetime4">
              <a:rPr lang="en-GB" altLang="nl-NL" smtClean="0"/>
              <a:pPr/>
              <a:t>14 October 2019</a:t>
            </a:fld>
            <a:endParaRPr lang="en-GB" altLang="nl-NL" smtClean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DECBF-2C24-45E4-BF85-D3164FE29520}" type="slidenum">
              <a:rPr lang="en-GB" altLang="nl-NL" smtClean="0"/>
              <a:pPr/>
              <a:t>7</a:t>
            </a:fld>
            <a:endParaRPr lang="en-GB" altLang="nl-NL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0513"/>
            <a:ext cx="8115300" cy="6318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nl-NL" dirty="0" smtClean="0"/>
              <a:t>MSc thesis formalities</a:t>
            </a:r>
            <a:endParaRPr lang="en-GB" altLang="nl-NL" dirty="0" smtClean="0">
              <a:solidFill>
                <a:srgbClr val="FF3300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45613"/>
            <a:ext cx="8552962" cy="45783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Formalities: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CIE-1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: approval start MSc thesis, chairman thesis committee, =&gt;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SPA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-CiTG@tudelft.nl, requirement »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65 ECTS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CIE-2: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around start MSc thesis, approval complete MSc study + thesis </a:t>
            </a: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committee,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=&gt; graduation coordinator, </a:t>
            </a: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=&gt;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SPA-CiTG@tudelft.nl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CIE-2a: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changes in elective courses and/or thesis committee, </a:t>
            </a: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=&gt; graduation coordinator, =&gt;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SPA-CiTG@tudelft.nl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CIE-3: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in green light meeting date for presentation fixed (» 20 working days later), request for diploma, </a:t>
            </a:r>
            <a:r>
              <a:rPr lang="en-US" alt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=&gt;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SPA-CiTG@tudelft.nl</a:t>
            </a: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nl-NL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CIE-0: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general description of procedures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completing 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thesis/study</a:t>
            </a:r>
          </a:p>
          <a:p>
            <a:pPr marL="0" indent="0" eaLnBrk="1" hangingPunct="1">
              <a:buNone/>
              <a:defRPr/>
            </a:pPr>
            <a:endParaRPr lang="en-US" altLang="nl-N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  <a:hlinkClick r:id="rId2"/>
              </a:rPr>
              <a:t>www.tudelft.nl</a:t>
            </a:r>
            <a:r>
              <a:rPr lang="en-US" alt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/ student portal / CEG / Master / Forms Master / Civil Engineering</a:t>
            </a:r>
          </a:p>
          <a:p>
            <a:pPr eaLnBrk="1" hangingPunct="1">
              <a:buFontTx/>
              <a:buChar char="-"/>
              <a:defRPr/>
            </a:pPr>
            <a:endParaRPr lang="en-US" altLang="nl-N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bl_EN">
  <a:themeElements>
    <a:clrScheme name="TUD_bl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D_bl_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UD_bl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bl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bl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bl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bl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bl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bl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H:\TUD EN pp templates\TUD_bl_EN.pot</Template>
  <TotalTime>8959</TotalTime>
  <Words>559</Words>
  <Application>Microsoft Office PowerPoint</Application>
  <PresentationFormat>On-screen Show (4:3)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Tahoma</vt:lpstr>
      <vt:lpstr>Times</vt:lpstr>
      <vt:lpstr>TUD_bl_EN</vt:lpstr>
      <vt:lpstr>PowerPoint Presentation</vt:lpstr>
      <vt:lpstr>MSc thesis topics </vt:lpstr>
      <vt:lpstr>MSc thesis topics </vt:lpstr>
      <vt:lpstr>MSc thesis contact persons </vt:lpstr>
      <vt:lpstr>MSc thesis committee</vt:lpstr>
      <vt:lpstr>MSc thesis procedure</vt:lpstr>
      <vt:lpstr>MSc thesis formalities</vt:lpstr>
    </vt:vector>
  </TitlesOfParts>
  <Company>Delft University of Technology, faculty of CiTG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houben_ljm</dc:creator>
  <cp:lastModifiedBy>Lambert Houben - CITG</cp:lastModifiedBy>
  <cp:revision>492</cp:revision>
  <cp:lastPrinted>2016-04-08T09:10:02Z</cp:lastPrinted>
  <dcterms:created xsi:type="dcterms:W3CDTF">2003-05-21T13:24:43Z</dcterms:created>
  <dcterms:modified xsi:type="dcterms:W3CDTF">2019-10-14T09:49:27Z</dcterms:modified>
</cp:coreProperties>
</file>