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85" r:id="rId2"/>
    <p:sldId id="258" r:id="rId3"/>
    <p:sldId id="387" r:id="rId4"/>
    <p:sldId id="391" r:id="rId5"/>
    <p:sldId id="392" r:id="rId6"/>
    <p:sldId id="400" r:id="rId7"/>
    <p:sldId id="396" r:id="rId8"/>
    <p:sldId id="388" r:id="rId9"/>
    <p:sldId id="393" r:id="rId10"/>
    <p:sldId id="395" r:id="rId11"/>
    <p:sldId id="398" r:id="rId12"/>
    <p:sldId id="389" r:id="rId13"/>
    <p:sldId id="390" r:id="rId14"/>
    <p:sldId id="399" r:id="rId15"/>
    <p:sldId id="401" r:id="rId16"/>
    <p:sldId id="402" r:id="rId17"/>
    <p:sldId id="403" r:id="rId18"/>
    <p:sldId id="404" r:id="rId19"/>
    <p:sldId id="405" r:id="rId20"/>
    <p:sldId id="406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5B17D0-E7F4-453A-A94D-8D92AE8FF6E6}" v="76" dt="2018-11-14T09:58:23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3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a4effdd16d089b3/Documenten/TU-onderwijs/_CIE5060-09%20master%20thesis%20project/MSc%20en%20BSc%20eindwerken%20-%20overzicht%20studenten%20Roel%20Schipp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l-NL" sz="3200" b="1">
                <a:solidFill>
                  <a:schemeClr val="tx1"/>
                </a:solidFill>
              </a:rPr>
              <a:t>2008</a:t>
            </a:r>
            <a:r>
              <a:rPr lang="nl-NL" sz="3200" b="1" baseline="0">
                <a:solidFill>
                  <a:schemeClr val="tx1"/>
                </a:solidFill>
              </a:rPr>
              <a:t> – 2018 thesis t</a:t>
            </a:r>
            <a:r>
              <a:rPr lang="nl-NL" sz="3200" b="1">
                <a:solidFill>
                  <a:schemeClr val="tx1"/>
                </a:solidFill>
              </a:rPr>
              <a:t>opic origin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31-46E7-A238-73944BE3F1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31-46E7-A238-73944BE3F1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31-46E7-A238-73944BE3F186}"/>
              </c:ext>
            </c:extLst>
          </c:dPt>
          <c:dLbls>
            <c:dLbl>
              <c:idx val="0"/>
              <c:layout>
                <c:manualLayout>
                  <c:x val="9.7222222222222224E-2"/>
                  <c:y val="-5.555555555555555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31-46E7-A238-73944BE3F186}"/>
                </c:ext>
              </c:extLst>
            </c:dLbl>
            <c:dLbl>
              <c:idx val="1"/>
              <c:layout>
                <c:manualLayout>
                  <c:x val="-6.6666666666666666E-2"/>
                  <c:y val="7.407407407407390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31-46E7-A238-73944BE3F186}"/>
                </c:ext>
              </c:extLst>
            </c:dLbl>
            <c:dLbl>
              <c:idx val="2"/>
              <c:layout>
                <c:manualLayout>
                  <c:x val="-7.7777777777777779E-2"/>
                  <c:y val="-3.703703703703707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31-46E7-A238-73944BE3F1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'[MSc en BSc eindwerken - overzicht studenten Roel Schipper.xlsx]MSc thesis'!$H$715:$H$717</c:f>
              <c:strCache>
                <c:ptCount val="3"/>
                <c:pt idx="0">
                  <c:v>TU DELFT</c:v>
                </c:pt>
                <c:pt idx="1">
                  <c:v>STUDENT</c:v>
                </c:pt>
                <c:pt idx="2">
                  <c:v>COMPANY</c:v>
                </c:pt>
              </c:strCache>
            </c:strRef>
          </c:cat>
          <c:val>
            <c:numRef>
              <c:f>'[MSc en BSc eindwerken - overzicht studenten Roel Schipper.xlsx]MSc thesis'!$I$715:$I$717</c:f>
              <c:numCache>
                <c:formatCode>General</c:formatCode>
                <c:ptCount val="3"/>
                <c:pt idx="0">
                  <c:v>24</c:v>
                </c:pt>
                <c:pt idx="1">
                  <c:v>26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31-46E7-A238-73944BE3F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421783007426052E-2"/>
          <c:y val="0.46985993229831247"/>
          <c:w val="0.25339107737572381"/>
          <c:h val="0.501809353151178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6CF7B-D611-4E16-8767-F6CA17094933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4FF85-1580-4F15-A123-DB9B9764C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51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85739136-78F2-4810-B720-6AFEB04775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fld id="{7C0C1132-1C7A-4DF1-8E09-12DB0A29B8C1}" type="slidenum">
              <a:rPr lang="en-GB" altLang="nl-NL" sz="1200" smtClean="0">
                <a:solidFill>
                  <a:schemeClr val="tx1"/>
                </a:solidFill>
                <a:latin typeface="Times" panose="02020603050405020304" pitchFamily="18" charset="0"/>
              </a:rPr>
              <a:pPr/>
              <a:t>1</a:t>
            </a:fld>
            <a:endParaRPr lang="en-GB" altLang="nl-NL" sz="12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D265C5DF-A49B-4CF7-B2B9-70EE61D8F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64E1DAE2-A9FF-45F4-896C-CA613D746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eriod"/>
            </a:pPr>
            <a:r>
              <a:rPr lang="en-US" altLang="nl-NL"/>
              <a:t>What is building engineering? What challenges are we facing?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nl-NL"/>
              <a:t>Program of building engineering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nl-NL"/>
              <a:t>Reasons why you potentially would like to choose for the master program building engineering.</a:t>
            </a:r>
          </a:p>
          <a:p>
            <a:pPr marL="228600" indent="-228600" eaLnBrk="1" hangingPunct="1">
              <a:buFontTx/>
              <a:buAutoNum type="arabicPeriod"/>
            </a:pPr>
            <a:endParaRPr lang="en-US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4C923-2EA9-4577-8B69-27D717A54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C5E0B6D-3931-4171-A486-F7BEC17D1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FCBE30-7479-49B9-A4E4-232561992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8B96B0-EE7B-4D2F-B65F-D067740F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EBD707-F334-460A-A81B-68FC679D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77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4BE55-65E4-4233-B7C8-7DE364B9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597276-4359-4741-A77D-C2265DBDD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B952BA-51EA-46BD-A0B8-E7E06795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5A8C5-C405-4611-8733-D43D0350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1ED4EC-987C-4002-B66F-760808652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90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2C702D2-9CBE-4F6D-B3C3-C49560445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FB6EA1D-F06A-4964-8172-4A96FD169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39D310-09B9-4F74-98C2-031658A6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2A0CDD-79C8-47ED-9574-454D7EB7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89393B-1F63-46D9-A171-F9802A26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40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C4929-458C-446E-9E29-DADC31ED8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EDBF40-F4B7-43C3-9A31-DEC1DD285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41D94F-A021-4565-B21B-9E35E5259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17E38F-A162-4843-AB8D-36DEACA8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26C4AD-9D23-4600-98B9-6804A97E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17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F8CDD-E1D2-4E34-813B-3AB66F75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43C798-A400-4621-9FCC-F0DF38C03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98C036-5A56-4302-8F13-34686A8C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CF14F7-E891-4366-B833-62A155AA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F36473-30BD-4FB8-B750-51C4E9EC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52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45C87-695E-40BA-91F0-E0DA207D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4C950A-9F1A-4697-A3BF-84EFEE442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AFBEC1-9E49-4A29-A5A0-927B84FCD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0C58FC-91CD-4E53-B86A-428A9469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0D680E-5B0C-429A-A724-0151D8202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84C717-8F17-4C1C-9D96-D6E77555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43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09A7A-3521-439F-AAF4-B6975149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9BE9AE-6CC6-418F-993C-8F0F9F470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038C47-222D-4AA8-ADFC-029DEBAB5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890A1A3-5601-486B-BE59-566272FB2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A4B858-FE99-4868-882E-7FC61C135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EDB55E3-BAD5-411B-AD6B-229AA9B9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B79B869-F442-4756-8073-40239827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6182E5-FF66-453D-9325-52F4FC60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06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CE88E-A2D0-4952-BCC9-6B708566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52EF371-F7E4-4E78-A9CB-D32027C6A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85D1D8-A687-4DEB-8C6C-B0012A904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D30A400-0114-4090-9C55-B54EB51F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07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3214FD8-0448-442B-9AA3-2ED220BB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E8D3A1-2EC8-4D9D-83CF-E6300E0E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223E7E-89A2-40A2-83D1-B7C515DD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94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E876D-6F34-46C5-A4C3-0746F6922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7065E2-A416-4E4F-9A16-D179B754A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7C441D-82BA-421E-9441-46D4CD55D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250149E-E7F6-4D14-8850-FB3BA0C2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315DFA-F895-4B44-9481-FB44B10B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1D75E6-6320-4B36-BAF9-6C200610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06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F06B1-590C-43F1-8D99-0F518C967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0E4BFAA-B22A-4B9C-BF1A-AD3D8ACB9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A405DAB-C2D3-46AF-A74E-D8CD25D01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F11281-4874-4879-933C-7AC06E96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0C4D0D-FE19-44AA-B653-A65EFF8F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ADCF3D-E737-4C9D-81ED-815D9FDE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0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0CD10AC-4B1D-4D70-86D7-BEB5CA2F6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21DD39-CFD5-4698-AC10-816EA37F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D771D1-B723-4655-A65C-72DDDB1CD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252E2-8222-44E5-9EFD-2593BF74AE60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0491B5-5CAF-436B-AF3E-F0D2A8E70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2B57D7-5BE1-440D-8B4D-1856F4095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A83DD-7158-4A93-A2CC-E406A274A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91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g"/><Relationship Id="rId7" Type="http://schemas.microsoft.com/office/2007/relationships/hdphoto" Target="../media/hdphoto1.wdp"/><Relationship Id="rId12" Type="http://schemas.openxmlformats.org/officeDocument/2006/relationships/image" Target="../media/image49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47.jpeg"/><Relationship Id="rId4" Type="http://schemas.openxmlformats.org/officeDocument/2006/relationships/image" Target="../media/image43.jp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>
            <a:extLst>
              <a:ext uri="{FF2B5EF4-FFF2-40B4-BE49-F238E27FC236}">
                <a16:creationId xmlns:a16="http://schemas.microsoft.com/office/drawing/2014/main" id="{D22EE46F-96D3-4A03-94AA-84703504839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C2E2AE-7C4C-4E2B-84D6-777ACBF40B6B}" type="datetime4">
              <a:rPr lang="en-GB" altLang="nl-NL" sz="1000">
                <a:solidFill>
                  <a:srgbClr val="808080"/>
                </a:solidFill>
              </a:rPr>
              <a:pPr>
                <a:spcBef>
                  <a:spcPct val="0"/>
                </a:spcBef>
                <a:buFontTx/>
                <a:buNone/>
              </a:pPr>
              <a:t>12 November 2019</a:t>
            </a:fld>
            <a:endParaRPr lang="en-GB" altLang="nl-NL" sz="1000">
              <a:solidFill>
                <a:srgbClr val="808080"/>
              </a:solidFill>
            </a:endParaRPr>
          </a:p>
        </p:txBody>
      </p:sp>
      <p:sp>
        <p:nvSpPr>
          <p:cNvPr id="60419" name="Slide Number Placeholder 4">
            <a:extLst>
              <a:ext uri="{FF2B5EF4-FFF2-40B4-BE49-F238E27FC236}">
                <a16:creationId xmlns:a16="http://schemas.microsoft.com/office/drawing/2014/main" id="{822D887B-F370-41CE-99D7-DE19A58D6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4E58E3-88D7-4534-B6CF-5491497DCFA9}" type="slidenum">
              <a:rPr lang="en-GB" altLang="nl-NL" sz="1000">
                <a:solidFill>
                  <a:srgbClr val="808080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GB" altLang="nl-NL" sz="1000">
              <a:solidFill>
                <a:srgbClr val="808080"/>
              </a:solidFill>
            </a:endParaRPr>
          </a:p>
        </p:txBody>
      </p:sp>
      <p:sp>
        <p:nvSpPr>
          <p:cNvPr id="60420" name="Content Placeholder 4">
            <a:extLst>
              <a:ext uri="{FF2B5EF4-FFF2-40B4-BE49-F238E27FC236}">
                <a16:creationId xmlns:a16="http://schemas.microsoft.com/office/drawing/2014/main" id="{05C2D051-EA9E-4536-AC5D-979F19F18E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60421" name="Picture 12" descr="U dispuut reis Barcelona  en Valencia 2005 101">
            <a:extLst>
              <a:ext uri="{FF2B5EF4-FFF2-40B4-BE49-F238E27FC236}">
                <a16:creationId xmlns:a16="http://schemas.microsoft.com/office/drawing/2014/main" id="{5DF0ED6A-ED3A-4F2A-A063-1B2814766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b="7451"/>
          <a:stretch>
            <a:fillRect/>
          </a:stretch>
        </p:blipFill>
        <p:spPr bwMode="auto">
          <a:xfrm>
            <a:off x="0" y="0"/>
            <a:ext cx="12192000" cy="78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7B5D57E6-87B5-4C6B-8F4D-10BCF95F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46100"/>
            <a:ext cx="80772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nl-NL" altLang="nl-NL" sz="2800" kern="0">
                <a:solidFill>
                  <a:schemeClr val="bg1"/>
                </a:solidFill>
              </a:rPr>
              <a:t>master’s thesis</a:t>
            </a:r>
            <a:br>
              <a:rPr lang="nl-NL" altLang="nl-NL" kern="0" dirty="0">
                <a:solidFill>
                  <a:schemeClr val="bg1"/>
                </a:solidFill>
              </a:rPr>
            </a:br>
            <a:r>
              <a:rPr lang="nl-NL" altLang="nl-NL" sz="4000" kern="0" spc="-30" dirty="0">
                <a:solidFill>
                  <a:schemeClr val="bg1"/>
                </a:solidFill>
              </a:rPr>
              <a:t>Building Engineering</a:t>
            </a:r>
            <a:endParaRPr lang="nl-NL" altLang="nl-NL" kern="0" spc="-3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kern="0" spc="-30"/>
              <a:t>Feasibility of concrete shells using flexible mould prefabricated concrete elements</a:t>
            </a:r>
          </a:p>
          <a:p>
            <a:endParaRPr lang="en-US" sz="4000" kern="0" spc="-30"/>
          </a:p>
          <a:p>
            <a:r>
              <a:rPr lang="en-US" sz="4000" kern="0" spc="-30"/>
              <a:t>Andreas Kilimatos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318956F-90B1-4EDD-8CA8-345FC113E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5396528"/>
            <a:ext cx="2671233" cy="124133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B3CBEF-37E4-4976-8AF2-5E77A9EE5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6005"/>
            <a:ext cx="5187195" cy="44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800" kern="0" spc="-30"/>
              <a:t>Thin Glass</a:t>
            </a:r>
          </a:p>
          <a:p>
            <a:r>
              <a:rPr lang="en-US" sz="4000" kern="0" spc="-30"/>
              <a:t>A Study on the Applicability in Greenhouse Coverings</a:t>
            </a:r>
          </a:p>
          <a:p>
            <a:endParaRPr lang="en-US" sz="4000" kern="0" spc="-30"/>
          </a:p>
          <a:p>
            <a:r>
              <a:rPr lang="en-US" sz="4000" kern="0" spc="-30"/>
              <a:t>Michou Mureau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318956F-90B1-4EDD-8CA8-345FC113E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5396528"/>
            <a:ext cx="2671233" cy="124133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E42F176-0708-45E3-B53F-FEDD7001C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331" y="268138"/>
            <a:ext cx="2390602" cy="336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6E6537-C89B-4373-B4B2-A1A781E19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326" y="3728901"/>
            <a:ext cx="7971668" cy="3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U dispuut reis Barcelona  en Valencia 2005 101">
            <a:extLst>
              <a:ext uri="{FF2B5EF4-FFF2-40B4-BE49-F238E27FC236}">
                <a16:creationId xmlns:a16="http://schemas.microsoft.com/office/drawing/2014/main" id="{B56D3E56-CE49-4889-B932-8811CB588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1" b="19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U dispuut reis Barcelona  en Valencia 2005 101">
            <a:extLst>
              <a:ext uri="{FF2B5EF4-FFF2-40B4-BE49-F238E27FC236}">
                <a16:creationId xmlns:a16="http://schemas.microsoft.com/office/drawing/2014/main" id="{7526BB9A-34E2-4734-B31F-DA657F56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b="7451"/>
          <a:stretch>
            <a:fillRect/>
          </a:stretch>
        </p:blipFill>
        <p:spPr bwMode="auto">
          <a:xfrm>
            <a:off x="-33867" y="0"/>
            <a:ext cx="12192000" cy="78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BD44028E-91F3-4EA4-8B64-67ACACDC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460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nl-NL" altLang="nl-NL" sz="4000" kern="0" spc="-30"/>
              <a:t>examples of topics </a:t>
            </a:r>
            <a:br>
              <a:rPr lang="nl-NL" altLang="nl-NL" sz="4000" kern="0" spc="-30"/>
            </a:br>
            <a:r>
              <a:rPr lang="nl-NL" altLang="nl-NL" sz="4000" kern="0" spc="-30"/>
              <a:t>student’s initiative</a:t>
            </a:r>
            <a:endParaRPr lang="nl-NL" altLang="nl-NL" kern="0" spc="-30" dirty="0"/>
          </a:p>
        </p:txBody>
      </p:sp>
    </p:spTree>
    <p:extLst>
      <p:ext uri="{BB962C8B-B14F-4D97-AF65-F5344CB8AC3E}">
        <p14:creationId xmlns:p14="http://schemas.microsoft.com/office/powerpoint/2010/main" val="274868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442E59-AA0A-47DB-9549-88D0BB71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0" y="1578389"/>
            <a:ext cx="6800020" cy="488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nl-NL" altLang="nl-NL" sz="4000" kern="0" spc="-30"/>
              <a:t>seismic assessment</a:t>
            </a:r>
          </a:p>
          <a:p>
            <a:pPr eaLnBrk="1" hangingPunct="1">
              <a:defRPr/>
            </a:pPr>
            <a:r>
              <a:rPr lang="nl-NL" altLang="nl-NL" sz="4000" kern="0" spc="-30"/>
              <a:t>of Nepali houses</a:t>
            </a:r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r>
              <a:rPr lang="nl-NL" altLang="nl-NL" sz="4000" kern="0" spc="-30"/>
              <a:t>Carlijn van </a:t>
            </a:r>
            <a:br>
              <a:rPr lang="nl-NL" altLang="nl-NL" sz="4000" kern="0" spc="-30"/>
            </a:br>
            <a:r>
              <a:rPr lang="nl-NL" altLang="nl-NL" sz="4000" kern="0" spc="-30"/>
              <a:t>Hoogdalem</a:t>
            </a:r>
            <a:endParaRPr lang="nl-NL" altLang="nl-NL" kern="0" spc="-30" dirty="0"/>
          </a:p>
        </p:txBody>
      </p:sp>
    </p:spTree>
    <p:extLst>
      <p:ext uri="{BB962C8B-B14F-4D97-AF65-F5344CB8AC3E}">
        <p14:creationId xmlns:p14="http://schemas.microsoft.com/office/powerpoint/2010/main" val="3910876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nl-NL" sz="4000" kern="0" spc="-30"/>
              <a:t>THE LIGHT FIELD IN PRACTICE</a:t>
            </a:r>
          </a:p>
          <a:p>
            <a:pPr eaLnBrk="1" hangingPunct="1">
              <a:defRPr/>
            </a:pPr>
            <a:r>
              <a:rPr lang="en-US" altLang="nl-NL" sz="2800" kern="0" spc="-30"/>
              <a:t>A study into the lower order properties of the light field and their influence on visual comfort in daylit office spaces</a:t>
            </a:r>
            <a:endParaRPr lang="nl-NL" altLang="nl-NL" sz="2800" kern="0" spc="-30"/>
          </a:p>
          <a:p>
            <a:pPr eaLnBrk="1" hangingPunct="1">
              <a:defRPr/>
            </a:pPr>
            <a:endParaRPr lang="nl-NL" altLang="nl-NL" sz="28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r>
              <a:rPr lang="nl-NL" altLang="nl-NL" sz="4000" kern="0" spc="-30"/>
              <a:t>Noor Debets</a:t>
            </a:r>
            <a:endParaRPr lang="nl-NL" altLang="nl-NL" kern="0" spc="-3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70ED2C-2AE8-4E76-8744-1ED8FEF7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51" y="1988598"/>
            <a:ext cx="2461815" cy="324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2F63490-0B11-424A-AC38-4E7C3E978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313" y="1633491"/>
            <a:ext cx="6761908" cy="510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7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nl-NL" sz="4000" kern="0" spc="-30"/>
              <a:t>Strain hardening </a:t>
            </a:r>
            <a:br>
              <a:rPr lang="en-US" altLang="nl-NL" sz="4000" kern="0" spc="-30"/>
            </a:br>
            <a:r>
              <a:rPr lang="en-US" altLang="nl-NL" sz="4000" kern="0" spc="-30"/>
              <a:t>Self-healing </a:t>
            </a:r>
          </a:p>
          <a:p>
            <a:pPr eaLnBrk="1" hangingPunct="1">
              <a:defRPr/>
            </a:pPr>
            <a:r>
              <a:rPr lang="en-US" altLang="nl-NL" sz="4000" kern="0" spc="-30"/>
              <a:t>concrete</a:t>
            </a:r>
          </a:p>
          <a:p>
            <a:pPr eaLnBrk="1" hangingPunct="1">
              <a:defRPr/>
            </a:pPr>
            <a:r>
              <a:rPr lang="en-US" altLang="nl-NL" sz="4000" kern="0" spc="-30"/>
              <a:t>Demonstrator </a:t>
            </a:r>
          </a:p>
          <a:p>
            <a:pPr eaLnBrk="1" hangingPunct="1">
              <a:defRPr/>
            </a:pPr>
            <a:r>
              <a:rPr lang="en-US" altLang="nl-NL" sz="4000" kern="0" spc="-30"/>
              <a:t>Bridge TU Delft</a:t>
            </a:r>
            <a:endParaRPr lang="nl-NL" altLang="nl-NL" sz="28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r>
              <a:rPr lang="nl-NL" altLang="nl-NL" sz="4000" kern="0" spc="-30"/>
              <a:t>Charlotte Roghair</a:t>
            </a:r>
            <a:endParaRPr lang="nl-NL" altLang="nl-NL" kern="0" spc="-3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3A18B1A-29A3-40B0-BFAB-D5CC9707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86"/>
          <a:stretch/>
        </p:blipFill>
        <p:spPr>
          <a:xfrm>
            <a:off x="4136994" y="169016"/>
            <a:ext cx="7912193" cy="316059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C4422CA-9A64-4A40-A547-FA4D13A96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88" y="3429000"/>
            <a:ext cx="7367957" cy="31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2F3C26C-29E8-4D52-A577-B4B7D943C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30" y="0"/>
            <a:ext cx="10951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CC84181-BBE3-4E68-BFE2-6192E563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3" y="0"/>
            <a:ext cx="4364854" cy="1307940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8E9074-6D50-4DAD-B8AE-36AA57E88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217" y="-6853561"/>
            <a:ext cx="4364854" cy="130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54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uur, persoon, man, binnen&#10;&#10;Automatisch gegenereerde beschrijving">
            <a:extLst>
              <a:ext uri="{FF2B5EF4-FFF2-40B4-BE49-F238E27FC236}">
                <a16:creationId xmlns:a16="http://schemas.microsoft.com/office/drawing/2014/main" id="{ADC24B27-EE46-46DA-A157-5027ABA05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9" y="3810688"/>
            <a:ext cx="1905000" cy="1905000"/>
          </a:xfrm>
          <a:prstGeom prst="rect">
            <a:avLst/>
          </a:prstGeom>
        </p:spPr>
      </p:pic>
      <p:pic>
        <p:nvPicPr>
          <p:cNvPr id="5" name="Afbeelding 4" descr="Afbeelding met persoon, man, bril, muur&#10;&#10;Automatisch gegenereerde beschrijving">
            <a:extLst>
              <a:ext uri="{FF2B5EF4-FFF2-40B4-BE49-F238E27FC236}">
                <a16:creationId xmlns:a16="http://schemas.microsoft.com/office/drawing/2014/main" id="{5F939574-D3DF-46E5-B233-C72153360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3" y="120436"/>
            <a:ext cx="1744451" cy="2377458"/>
          </a:xfrm>
          <a:prstGeom prst="rect">
            <a:avLst/>
          </a:prstGeom>
        </p:spPr>
      </p:pic>
      <p:pic>
        <p:nvPicPr>
          <p:cNvPr id="7" name="Afbeelding 6" descr="Afbeelding met persoon, muur, man, binnen&#10;&#10;Automatisch gegenereerde beschrijving">
            <a:extLst>
              <a:ext uri="{FF2B5EF4-FFF2-40B4-BE49-F238E27FC236}">
                <a16:creationId xmlns:a16="http://schemas.microsoft.com/office/drawing/2014/main" id="{F82BF901-8D11-477D-B361-0195FBA82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35" y="4644126"/>
            <a:ext cx="2143125" cy="2143125"/>
          </a:xfrm>
          <a:prstGeom prst="rect">
            <a:avLst/>
          </a:prstGeom>
        </p:spPr>
      </p:pic>
      <p:pic>
        <p:nvPicPr>
          <p:cNvPr id="2050" name="Picture 2" descr="Image result for pieter ham finch">
            <a:extLst>
              <a:ext uri="{FF2B5EF4-FFF2-40B4-BE49-F238E27FC236}">
                <a16:creationId xmlns:a16="http://schemas.microsoft.com/office/drawing/2014/main" id="{F4DFAF06-B2E7-486B-A341-A74B5BC01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79" y="347485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ennert van der linden arup tu delft">
            <a:extLst>
              <a:ext uri="{FF2B5EF4-FFF2-40B4-BE49-F238E27FC236}">
                <a16:creationId xmlns:a16="http://schemas.microsoft.com/office/drawing/2014/main" id="{07FA006E-80C4-42DF-9D4C-211C3A0E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56" y="464412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buiten, persoon, lucht, vrouw&#10;&#10;Automatisch gegenereerde beschrijving">
            <a:extLst>
              <a:ext uri="{FF2B5EF4-FFF2-40B4-BE49-F238E27FC236}">
                <a16:creationId xmlns:a16="http://schemas.microsoft.com/office/drawing/2014/main" id="{CA565A94-9A82-4E41-8667-1AC7CE67A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19" y="950925"/>
            <a:ext cx="2458806" cy="2458806"/>
          </a:xfrm>
          <a:prstGeom prst="rect">
            <a:avLst/>
          </a:prstGeom>
        </p:spPr>
      </p:pic>
      <p:pic>
        <p:nvPicPr>
          <p:cNvPr id="2054" name="Picture 6" descr="Image result for lida barou tu delft">
            <a:extLst>
              <a:ext uri="{FF2B5EF4-FFF2-40B4-BE49-F238E27FC236}">
                <a16:creationId xmlns:a16="http://schemas.microsoft.com/office/drawing/2014/main" id="{2A9D4E1E-6C99-459D-A442-39DE7294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090" y="392488"/>
            <a:ext cx="18954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D956240-93FF-485F-A267-84B50633D4C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343" r="12248"/>
          <a:stretch/>
        </p:blipFill>
        <p:spPr>
          <a:xfrm>
            <a:off x="2412592" y="120436"/>
            <a:ext cx="4045177" cy="2442938"/>
          </a:xfrm>
          <a:prstGeom prst="rect">
            <a:avLst/>
          </a:prstGeom>
        </p:spPr>
      </p:pic>
      <p:pic>
        <p:nvPicPr>
          <p:cNvPr id="2056" name="Picture 8" descr="Image result for roel schipper tu delft">
            <a:extLst>
              <a:ext uri="{FF2B5EF4-FFF2-40B4-BE49-F238E27FC236}">
                <a16:creationId xmlns:a16="http://schemas.microsoft.com/office/drawing/2014/main" id="{D463BDC5-D7C9-487C-9F97-15E02D5B6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78" y="448628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1707ABB-257C-4B44-9038-729F657B8779}"/>
              </a:ext>
            </a:extLst>
          </p:cNvPr>
          <p:cNvSpPr txBox="1"/>
          <p:nvPr/>
        </p:nvSpPr>
        <p:spPr>
          <a:xfrm>
            <a:off x="126853" y="2524707"/>
            <a:ext cx="3108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Terwel</a:t>
            </a:r>
          </a:p>
          <a:p>
            <a:r>
              <a:rPr lang="en-GB"/>
              <a:t>general structural design</a:t>
            </a:r>
          </a:p>
          <a:p>
            <a:r>
              <a:rPr lang="en-GB"/>
              <a:t>safety and reliability</a:t>
            </a:r>
          </a:p>
          <a:p>
            <a:r>
              <a:rPr lang="en-GB"/>
              <a:t>forensic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C95B001-52D5-43A3-AAF6-0AB0D432511F}"/>
              </a:ext>
            </a:extLst>
          </p:cNvPr>
          <p:cNvSpPr txBox="1"/>
          <p:nvPr/>
        </p:nvSpPr>
        <p:spPr>
          <a:xfrm>
            <a:off x="2460355" y="2551520"/>
            <a:ext cx="310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Nijsse</a:t>
            </a:r>
          </a:p>
          <a:p>
            <a:r>
              <a:rPr lang="en-GB"/>
              <a:t>general structural design - glass</a:t>
            </a:r>
          </a:p>
          <a:p>
            <a:r>
              <a:rPr lang="en-GB"/>
              <a:t>all building engineering topics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696C002-5228-42DB-BB32-BF8CAB8E732D}"/>
              </a:ext>
            </a:extLst>
          </p:cNvPr>
          <p:cNvSpPr txBox="1"/>
          <p:nvPr/>
        </p:nvSpPr>
        <p:spPr>
          <a:xfrm>
            <a:off x="2190682" y="3986509"/>
            <a:ext cx="310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Van der Linden</a:t>
            </a:r>
          </a:p>
          <a:p>
            <a:r>
              <a:rPr lang="en-GB"/>
              <a:t>parametric design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013FA8C-FC7B-44E0-BF68-3F9EEA683688}"/>
              </a:ext>
            </a:extLst>
          </p:cNvPr>
          <p:cNvSpPr txBox="1"/>
          <p:nvPr/>
        </p:nvSpPr>
        <p:spPr>
          <a:xfrm>
            <a:off x="113051" y="5832954"/>
            <a:ext cx="310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Van Keulen</a:t>
            </a:r>
          </a:p>
          <a:p>
            <a:r>
              <a:rPr lang="en-GB"/>
              <a:t>precast concrete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A63232B-F26C-429C-AE8A-14DF9F45657D}"/>
              </a:ext>
            </a:extLst>
          </p:cNvPr>
          <p:cNvSpPr txBox="1"/>
          <p:nvPr/>
        </p:nvSpPr>
        <p:spPr>
          <a:xfrm>
            <a:off x="4621895" y="5617975"/>
            <a:ext cx="310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Ham</a:t>
            </a:r>
          </a:p>
          <a:p>
            <a:r>
              <a:rPr lang="en-GB"/>
              <a:t>floating homes</a:t>
            </a:r>
          </a:p>
          <a:p>
            <a:r>
              <a:rPr lang="en-GB"/>
              <a:t>parametric design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1927537-8BD2-4C3C-8F3A-D66BC4EBB298}"/>
              </a:ext>
            </a:extLst>
          </p:cNvPr>
          <p:cNvSpPr txBox="1"/>
          <p:nvPr/>
        </p:nvSpPr>
        <p:spPr>
          <a:xfrm>
            <a:off x="6708996" y="916859"/>
            <a:ext cx="310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Bristogianni</a:t>
            </a:r>
          </a:p>
          <a:p>
            <a:r>
              <a:rPr lang="en-GB"/>
              <a:t>glass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9932996-3F2F-4E6A-9B73-D05B81106BCC}"/>
              </a:ext>
            </a:extLst>
          </p:cNvPr>
          <p:cNvSpPr txBox="1"/>
          <p:nvPr/>
        </p:nvSpPr>
        <p:spPr>
          <a:xfrm>
            <a:off x="9177960" y="392488"/>
            <a:ext cx="310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Barou</a:t>
            </a:r>
          </a:p>
          <a:p>
            <a:r>
              <a:rPr lang="en-GB"/>
              <a:t>glass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BABE118-C12B-48E9-9374-24B48671384B}"/>
              </a:ext>
            </a:extLst>
          </p:cNvPr>
          <p:cNvSpPr txBox="1"/>
          <p:nvPr/>
        </p:nvSpPr>
        <p:spPr>
          <a:xfrm>
            <a:off x="6960223" y="3709510"/>
            <a:ext cx="310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Pasterkamp</a:t>
            </a:r>
          </a:p>
          <a:p>
            <a:r>
              <a:rPr lang="en-GB"/>
              <a:t>general structural design</a:t>
            </a:r>
          </a:p>
          <a:p>
            <a:r>
              <a:rPr lang="en-GB"/>
              <a:t>structural reuse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345F4C9-A6C9-4C87-ACF4-71742F76183C}"/>
              </a:ext>
            </a:extLst>
          </p:cNvPr>
          <p:cNvSpPr txBox="1"/>
          <p:nvPr/>
        </p:nvSpPr>
        <p:spPr>
          <a:xfrm>
            <a:off x="9696203" y="3563340"/>
            <a:ext cx="310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Schipper</a:t>
            </a:r>
          </a:p>
          <a:p>
            <a:r>
              <a:rPr lang="en-GB"/>
              <a:t>3D-printing, façades</a:t>
            </a:r>
          </a:p>
          <a:p>
            <a:r>
              <a:rPr lang="en-GB"/>
              <a:t>building physics</a:t>
            </a:r>
          </a:p>
        </p:txBody>
      </p:sp>
    </p:spTree>
    <p:extLst>
      <p:ext uri="{BB962C8B-B14F-4D97-AF65-F5344CB8AC3E}">
        <p14:creationId xmlns:p14="http://schemas.microsoft.com/office/powerpoint/2010/main" val="85625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0C9B6E-0FC7-4114-919E-2C36A775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06" y="0"/>
            <a:ext cx="11301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2" descr="U dispuut reis Barcelona  en Valencia 2005 101">
            <a:extLst>
              <a:ext uri="{FF2B5EF4-FFF2-40B4-BE49-F238E27FC236}">
                <a16:creationId xmlns:a16="http://schemas.microsoft.com/office/drawing/2014/main" id="{2DFF9AE5-8221-4B21-9BCD-2AB00E0D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b="7451"/>
          <a:stretch>
            <a:fillRect/>
          </a:stretch>
        </p:blipFill>
        <p:spPr bwMode="auto">
          <a:xfrm>
            <a:off x="-33867" y="0"/>
            <a:ext cx="12192000" cy="78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1B2F26C3-07F1-470B-9D8E-4F02F3A22F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7455077"/>
              </p:ext>
            </p:extLst>
          </p:nvPr>
        </p:nvGraphicFramePr>
        <p:xfrm>
          <a:off x="1120477" y="1123527"/>
          <a:ext cx="9951041" cy="4931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1700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511F3-722C-4BD1-AF9A-1B6500DF8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3" y="0"/>
            <a:ext cx="12115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3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U dispuut reis Barcelona  en Valencia 2005 101">
            <a:extLst>
              <a:ext uri="{FF2B5EF4-FFF2-40B4-BE49-F238E27FC236}">
                <a16:creationId xmlns:a16="http://schemas.microsoft.com/office/drawing/2014/main" id="{B56D3E56-CE49-4889-B932-8811CB588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1" b="19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U dispuut reis Barcelona  en Valencia 2005 101">
            <a:extLst>
              <a:ext uri="{FF2B5EF4-FFF2-40B4-BE49-F238E27FC236}">
                <a16:creationId xmlns:a16="http://schemas.microsoft.com/office/drawing/2014/main" id="{7526BB9A-34E2-4734-B31F-DA657F56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b="7451"/>
          <a:stretch>
            <a:fillRect/>
          </a:stretch>
        </p:blipFill>
        <p:spPr bwMode="auto">
          <a:xfrm>
            <a:off x="-33867" y="0"/>
            <a:ext cx="12192000" cy="78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BD44028E-91F3-4EA4-8B64-67ACACDC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460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nl-NL" altLang="nl-NL" sz="4000" kern="0" spc="-30"/>
              <a:t>examples of topics </a:t>
            </a:r>
            <a:br>
              <a:rPr lang="nl-NL" altLang="nl-NL" sz="4000" kern="0" spc="-30"/>
            </a:br>
            <a:r>
              <a:rPr lang="nl-NL" altLang="nl-NL" sz="4000" kern="0" spc="-30"/>
              <a:t>with companies</a:t>
            </a:r>
            <a:endParaRPr lang="nl-NL" altLang="nl-NL" kern="0" spc="-30" dirty="0"/>
          </a:p>
        </p:txBody>
      </p:sp>
    </p:spTree>
    <p:extLst>
      <p:ext uri="{BB962C8B-B14F-4D97-AF65-F5344CB8AC3E}">
        <p14:creationId xmlns:p14="http://schemas.microsoft.com/office/powerpoint/2010/main" val="264728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nl-NL" sz="4000" kern="0" spc="-30"/>
              <a:t>Optimising 3D Printed Concrete Structures Concrete Additive Manufacturing &amp; Topology Optimisation</a:t>
            </a:r>
          </a:p>
          <a:p>
            <a:pPr eaLnBrk="1" hangingPunct="1">
              <a:defRPr/>
            </a:pPr>
            <a:endParaRPr lang="nl-NL" altLang="nl-NL" sz="4000" kern="0" spc="-30"/>
          </a:p>
          <a:p>
            <a:pPr eaLnBrk="1" hangingPunct="1">
              <a:defRPr/>
            </a:pPr>
            <a:r>
              <a:rPr lang="nl-NL" altLang="nl-NL" sz="4000" kern="0" spc="-30"/>
              <a:t>Pascal Martens</a:t>
            </a:r>
            <a:endParaRPr lang="nl-NL" altLang="nl-NL" kern="0" spc="-3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BE2C90-C9C9-4567-8A1B-2BEE67F48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267" y="592666"/>
            <a:ext cx="3284485" cy="58166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E4B5F4-4895-453B-B60D-9E467563A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3" y="4775200"/>
            <a:ext cx="3242993" cy="16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6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GB" sz="4000" kern="0" spc="-30"/>
              <a:t>Façade Elements for 3DCP</a:t>
            </a:r>
          </a:p>
          <a:p>
            <a:endParaRPr lang="en-GB" sz="4000" kern="0" spc="-30"/>
          </a:p>
          <a:p>
            <a:pPr eaLnBrk="1" hangingPunct="1">
              <a:defRPr/>
            </a:pPr>
            <a:r>
              <a:rPr lang="nl-NL" altLang="nl-NL" sz="4000" kern="0" spc="-30"/>
              <a:t>Bram Hekker</a:t>
            </a:r>
            <a:endParaRPr lang="nl-NL" altLang="nl-NL" sz="4000" kern="0" spc="-3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BBC7533-DDF6-442A-B09E-3E0F7D5B0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3470"/>
            <a:ext cx="4514850" cy="2533650"/>
          </a:xfrm>
          <a:prstGeom prst="rect">
            <a:avLst/>
          </a:prstGeom>
        </p:spPr>
      </p:pic>
      <p:pic>
        <p:nvPicPr>
          <p:cNvPr id="8" name="Afbeelding 7" descr="Afbeelding met illustratie&#10;&#10;Automatisch gegenereerde beschrijving">
            <a:extLst>
              <a:ext uri="{FF2B5EF4-FFF2-40B4-BE49-F238E27FC236}">
                <a16:creationId xmlns:a16="http://schemas.microsoft.com/office/drawing/2014/main" id="{03C44AB2-01A6-4BD9-BB12-C926E5D25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73" y="4843470"/>
            <a:ext cx="3263561" cy="181079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C9960E3-7E6B-4EE6-A636-B7CC2EF68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410" y="0"/>
            <a:ext cx="3806446" cy="69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92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kern="0" spc="-30"/>
              <a:t>EVALUATION OF ACOUSTIC EMISSION MONITORING OF EXISTING CONCRETE STRUCTURES</a:t>
            </a:r>
          </a:p>
          <a:p>
            <a:endParaRPr lang="en-US" altLang="nl-NL" sz="4000" kern="0" spc="-30"/>
          </a:p>
          <a:p>
            <a:r>
              <a:rPr lang="nl-NL" altLang="nl-NL" sz="4000" kern="0" spc="-30"/>
              <a:t>Fengqiao Zhang</a:t>
            </a:r>
            <a:endParaRPr lang="nl-NL" altLang="nl-NL" sz="4000" kern="0" spc="-3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C3B4556-0453-492C-A993-AD86D76F6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4" y="5660362"/>
            <a:ext cx="5274446" cy="11976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017CD66-F88D-4254-829B-64DEB2839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606" y="1573565"/>
            <a:ext cx="6096000" cy="21668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FB125C-7051-4651-8A2C-C56F7ADBC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066" y="3900049"/>
            <a:ext cx="4785942" cy="28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5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gmr">
            <a:extLst>
              <a:ext uri="{FF2B5EF4-FFF2-40B4-BE49-F238E27FC236}">
                <a16:creationId xmlns:a16="http://schemas.microsoft.com/office/drawing/2014/main" id="{72F933E8-DC78-4F0E-96DB-7B8EF2D8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1" y="519898"/>
            <a:ext cx="30670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rup">
            <a:extLst>
              <a:ext uri="{FF2B5EF4-FFF2-40B4-BE49-F238E27FC236}">
                <a16:creationId xmlns:a16="http://schemas.microsoft.com/office/drawing/2014/main" id="{01A1129B-FAC2-4AAD-A3C8-FB2D71053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61" y="2905689"/>
            <a:ext cx="2864139" cy="86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bt delft">
            <a:extLst>
              <a:ext uri="{FF2B5EF4-FFF2-40B4-BE49-F238E27FC236}">
                <a16:creationId xmlns:a16="http://schemas.microsoft.com/office/drawing/2014/main" id="{FD048BCA-4635-450D-8EE8-D654C99D4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3" y="2634668"/>
            <a:ext cx="1695320" cy="15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A3A3500-D6D2-47E4-8420-093A501BF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974" y="786699"/>
            <a:ext cx="2438198" cy="243819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3CBA425-439A-4A1C-859C-3D37F3AE3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16" y="3696046"/>
            <a:ext cx="2000417" cy="200041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D11B54F-0D9E-40E5-9143-ECFFA50E3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b="22313"/>
          <a:stretch/>
        </p:blipFill>
        <p:spPr>
          <a:xfrm>
            <a:off x="3692217" y="4225942"/>
            <a:ext cx="2438198" cy="119936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30C5E07-E037-4562-BAE1-1E686322E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057" y="221304"/>
            <a:ext cx="3894044" cy="68511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08BCF66-8503-4CD9-B4F4-F1B7143FF0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9" b="38845"/>
          <a:stretch/>
        </p:blipFill>
        <p:spPr>
          <a:xfrm>
            <a:off x="245057" y="5559517"/>
            <a:ext cx="2913888" cy="683581"/>
          </a:xfrm>
          <a:prstGeom prst="rect">
            <a:avLst/>
          </a:prstGeom>
        </p:spPr>
      </p:pic>
      <p:pic>
        <p:nvPicPr>
          <p:cNvPr id="1032" name="Picture 8" descr="Image result for tentech">
            <a:extLst>
              <a:ext uri="{FF2B5EF4-FFF2-40B4-BE49-F238E27FC236}">
                <a16:creationId xmlns:a16="http://schemas.microsoft.com/office/drawing/2014/main" id="{8329FBBD-A956-46C8-A851-D83DB677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95" y="1486685"/>
            <a:ext cx="43910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866C84F-D51B-4B5C-BFE6-F22E682B7A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8" b="29675"/>
          <a:stretch/>
        </p:blipFill>
        <p:spPr>
          <a:xfrm>
            <a:off x="8158579" y="5373899"/>
            <a:ext cx="3837020" cy="1355768"/>
          </a:xfrm>
          <a:prstGeom prst="rect">
            <a:avLst/>
          </a:prstGeom>
        </p:spPr>
      </p:pic>
      <p:pic>
        <p:nvPicPr>
          <p:cNvPr id="1034" name="Picture 10" descr="Image result for royal haskoning dhv">
            <a:extLst>
              <a:ext uri="{FF2B5EF4-FFF2-40B4-BE49-F238E27FC236}">
                <a16:creationId xmlns:a16="http://schemas.microsoft.com/office/drawing/2014/main" id="{C853CC56-A96C-4BF2-B9D5-E90D0F62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7" y="4361016"/>
            <a:ext cx="2526858" cy="12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mobius consult">
            <a:extLst>
              <a:ext uri="{FF2B5EF4-FFF2-40B4-BE49-F238E27FC236}">
                <a16:creationId xmlns:a16="http://schemas.microsoft.com/office/drawing/2014/main" id="{6591284E-8638-468D-B6F5-A5966CCB5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59" y="408551"/>
            <a:ext cx="3067050" cy="91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1D0A592-588D-4326-ACE4-A658A14A14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5" b="34625"/>
          <a:stretch/>
        </p:blipFill>
        <p:spPr>
          <a:xfrm>
            <a:off x="7909172" y="2765749"/>
            <a:ext cx="3810000" cy="1171576"/>
          </a:xfrm>
          <a:prstGeom prst="rect">
            <a:avLst/>
          </a:prstGeom>
        </p:spPr>
      </p:pic>
      <p:pic>
        <p:nvPicPr>
          <p:cNvPr id="19" name="Afbeelding 18" descr="Afbeelding met object&#10;&#10;Automatisch gegenereerde beschrijving">
            <a:extLst>
              <a:ext uri="{FF2B5EF4-FFF2-40B4-BE49-F238E27FC236}">
                <a16:creationId xmlns:a16="http://schemas.microsoft.com/office/drawing/2014/main" id="{4680BD19-1F2E-4D89-B5A5-8912D45F27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0" y="5882108"/>
            <a:ext cx="2530026" cy="847559"/>
          </a:xfrm>
          <a:prstGeom prst="rect">
            <a:avLst/>
          </a:prstGeom>
        </p:spPr>
      </p:pic>
      <p:pic>
        <p:nvPicPr>
          <p:cNvPr id="1038" name="Picture 14" descr="Image result for diana fea">
            <a:extLst>
              <a:ext uri="{FF2B5EF4-FFF2-40B4-BE49-F238E27FC236}">
                <a16:creationId xmlns:a16="http://schemas.microsoft.com/office/drawing/2014/main" id="{29DC9D4B-3857-499E-BC39-0FC992D6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41" y="3852572"/>
            <a:ext cx="33432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C749DE9-533F-49D4-A868-EF87B57B76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1250" y="6042389"/>
            <a:ext cx="3309997" cy="675510"/>
          </a:xfrm>
          <a:prstGeom prst="rect">
            <a:avLst/>
          </a:prstGeom>
        </p:spPr>
      </p:pic>
      <p:pic>
        <p:nvPicPr>
          <p:cNvPr id="22" name="Afbeelding 21" descr="Afbeelding met computer, toetsenbord, laptop&#10;&#10;Automatisch gegenereerde beschrijving">
            <a:extLst>
              <a:ext uri="{FF2B5EF4-FFF2-40B4-BE49-F238E27FC236}">
                <a16:creationId xmlns:a16="http://schemas.microsoft.com/office/drawing/2014/main" id="{9309D058-CBCB-473C-87C6-E6B31E2EFA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50" y="2020734"/>
            <a:ext cx="227647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2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U dispuut reis Barcelona  en Valencia 2005 101">
            <a:extLst>
              <a:ext uri="{FF2B5EF4-FFF2-40B4-BE49-F238E27FC236}">
                <a16:creationId xmlns:a16="http://schemas.microsoft.com/office/drawing/2014/main" id="{B56D3E56-CE49-4889-B932-8811CB588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1" b="19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U dispuut reis Barcelona  en Valencia 2005 101">
            <a:extLst>
              <a:ext uri="{FF2B5EF4-FFF2-40B4-BE49-F238E27FC236}">
                <a16:creationId xmlns:a16="http://schemas.microsoft.com/office/drawing/2014/main" id="{7526BB9A-34E2-4734-B31F-DA657F56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b="7451"/>
          <a:stretch>
            <a:fillRect/>
          </a:stretch>
        </p:blipFill>
        <p:spPr bwMode="auto">
          <a:xfrm>
            <a:off x="-33867" y="0"/>
            <a:ext cx="12192000" cy="78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BD44028E-91F3-4EA4-8B64-67ACACDC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460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nl-NL" altLang="nl-NL" sz="4000" kern="0" spc="-30"/>
              <a:t>examples of topics </a:t>
            </a:r>
            <a:br>
              <a:rPr lang="nl-NL" altLang="nl-NL" sz="4000" kern="0" spc="-30"/>
            </a:br>
            <a:r>
              <a:rPr lang="nl-NL" altLang="nl-NL" sz="4000" kern="0" spc="-30"/>
              <a:t>with university</a:t>
            </a:r>
            <a:endParaRPr lang="nl-NL" altLang="nl-NL" kern="0" spc="-30" dirty="0"/>
          </a:p>
        </p:txBody>
      </p:sp>
    </p:spTree>
    <p:extLst>
      <p:ext uri="{BB962C8B-B14F-4D97-AF65-F5344CB8AC3E}">
        <p14:creationId xmlns:p14="http://schemas.microsoft.com/office/powerpoint/2010/main" val="196350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8CD6D-B77C-42DD-A1DF-EF1E7133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63499"/>
            <a:ext cx="8077200" cy="44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kern="0" spc="-30"/>
              <a:t>Structural assessment of a calcium silicate element masonry assemblage using an equivalent frame model</a:t>
            </a:r>
          </a:p>
          <a:p>
            <a:endParaRPr lang="en-US" sz="4000" kern="0" spc="-30"/>
          </a:p>
          <a:p>
            <a:r>
              <a:rPr lang="en-US" sz="4000" kern="0" spc="-30"/>
              <a:t>Oana Damian</a:t>
            </a:r>
          </a:p>
        </p:txBody>
      </p:sp>
      <p:pic>
        <p:nvPicPr>
          <p:cNvPr id="11" name="Afbeelding 10" descr="Afbeelding met gebouw, fabriek&#10;&#10;Automatisch gegenereerde beschrijving">
            <a:extLst>
              <a:ext uri="{FF2B5EF4-FFF2-40B4-BE49-F238E27FC236}">
                <a16:creationId xmlns:a16="http://schemas.microsoft.com/office/drawing/2014/main" id="{136D21D6-D2FC-49AD-A627-F78CA5F41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11" y="1930400"/>
            <a:ext cx="6276621" cy="470746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11F7CA8-1BEC-41B3-A850-0C01833258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3436666"/>
            <a:ext cx="2198750" cy="1982801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898AC0B-CA86-46F3-A55E-ADCEB61907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4" y="3209170"/>
            <a:ext cx="2198751" cy="218735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318956F-90B1-4EDD-8CA8-345FC113E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5396528"/>
            <a:ext cx="2671233" cy="12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38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228</Words>
  <Application>Microsoft Office PowerPoint</Application>
  <PresentationFormat>Widescreen</PresentationFormat>
  <Paragraphs>78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Roel Schipper</dc:creator>
  <cp:lastModifiedBy>Vincent Huigen</cp:lastModifiedBy>
  <cp:revision>5</cp:revision>
  <dcterms:created xsi:type="dcterms:W3CDTF">2018-11-14T08:33:34Z</dcterms:created>
  <dcterms:modified xsi:type="dcterms:W3CDTF">2019-11-12T10:54:52Z</dcterms:modified>
</cp:coreProperties>
</file>